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81" r:id="rId6"/>
    <p:sldId id="260" r:id="rId7"/>
    <p:sldId id="278" r:id="rId8"/>
    <p:sldId id="279" r:id="rId9"/>
    <p:sldId id="261" r:id="rId10"/>
    <p:sldId id="263" r:id="rId11"/>
    <p:sldId id="282" r:id="rId12"/>
    <p:sldId id="283" r:id="rId13"/>
    <p:sldId id="264" r:id="rId14"/>
    <p:sldId id="266" r:id="rId15"/>
    <p:sldId id="265" r:id="rId16"/>
    <p:sldId id="269" r:id="rId17"/>
    <p:sldId id="284" r:id="rId18"/>
    <p:sldId id="285" r:id="rId19"/>
    <p:sldId id="271" r:id="rId20"/>
    <p:sldId id="267" r:id="rId21"/>
    <p:sldId id="270" r:id="rId22"/>
    <p:sldId id="268" r:id="rId23"/>
    <p:sldId id="274" r:id="rId24"/>
    <p:sldId id="276" r:id="rId25"/>
    <p:sldId id="277" r:id="rId26"/>
  </p:sldIdLst>
  <p:sldSz cx="9144000" cy="5400675"/>
  <p:notesSz cx="6858000" cy="9144000"/>
  <p:embeddedFontLst>
    <p:embeddedFont>
      <p:font typeface="Corbel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702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-826" y="-82"/>
      </p:cViewPr>
      <p:guideLst>
        <p:guide orient="horz" pos="170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27050" y="685800"/>
            <a:ext cx="5803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5100637"/>
            <a:ext cx="2133600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2640597" y="5100637"/>
            <a:ext cx="5507719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204396" y="5100637"/>
            <a:ext cx="733864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>
            <a:spLocks noGrp="1"/>
          </p:cNvSpPr>
          <p:nvPr>
            <p:ph type="title"/>
          </p:nvPr>
        </p:nvSpPr>
        <p:spPr>
          <a:xfrm>
            <a:off x="457200" y="120015"/>
            <a:ext cx="8229600" cy="985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1"/>
          </p:nvPr>
        </p:nvSpPr>
        <p:spPr>
          <a:xfrm rot="5400000">
            <a:off x="2750667" y="-895504"/>
            <a:ext cx="3642667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20040" algn="l">
              <a:spcBef>
                <a:spcPts val="0"/>
              </a:spcBef>
              <a:spcAft>
                <a:spcPts val="0"/>
              </a:spcAft>
              <a:buSzPts val="1440"/>
              <a:buChar char="◼"/>
              <a:defRPr/>
            </a:lvl1pPr>
            <a:lvl2pPr marL="914400" lvl="1" indent="-331469" algn="l">
              <a:spcBef>
                <a:spcPts val="36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dt" idx="10"/>
          </p:nvPr>
        </p:nvSpPr>
        <p:spPr>
          <a:xfrm>
            <a:off x="457200" y="5100637"/>
            <a:ext cx="2133600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ftr" idx="11"/>
          </p:nvPr>
        </p:nvSpPr>
        <p:spPr>
          <a:xfrm>
            <a:off x="2640597" y="5100637"/>
            <a:ext cx="5507719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8204396" y="5100637"/>
            <a:ext cx="733864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/>
          <p:nvPr/>
        </p:nvSpPr>
        <p:spPr>
          <a:xfrm>
            <a:off x="6598920" y="0"/>
            <a:ext cx="45720" cy="5400675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6" name="Google Shape;86;p12"/>
          <p:cNvSpPr/>
          <p:nvPr/>
        </p:nvSpPr>
        <p:spPr>
          <a:xfrm>
            <a:off x="6647688" y="0"/>
            <a:ext cx="2514601" cy="54006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7" name="Google Shape;87;p12"/>
          <p:cNvSpPr txBox="1">
            <a:spLocks noGrp="1"/>
          </p:cNvSpPr>
          <p:nvPr>
            <p:ph type="title"/>
          </p:nvPr>
        </p:nvSpPr>
        <p:spPr>
          <a:xfrm rot="5400000">
            <a:off x="5430262" y="1567817"/>
            <a:ext cx="4608076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body" idx="1"/>
          </p:nvPr>
        </p:nvSpPr>
        <p:spPr>
          <a:xfrm rot="5400000">
            <a:off x="1163062" y="-465832"/>
            <a:ext cx="4608076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20040" algn="l">
              <a:spcBef>
                <a:spcPts val="0"/>
              </a:spcBef>
              <a:spcAft>
                <a:spcPts val="0"/>
              </a:spcAft>
              <a:buSzPts val="1440"/>
              <a:buChar char="◼"/>
              <a:defRPr/>
            </a:lvl1pPr>
            <a:lvl2pPr marL="914400" lvl="1" indent="-331469" algn="l">
              <a:spcBef>
                <a:spcPts val="36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dt" idx="10"/>
          </p:nvPr>
        </p:nvSpPr>
        <p:spPr>
          <a:xfrm>
            <a:off x="457200" y="5100637"/>
            <a:ext cx="2133600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ftr" idx="11"/>
          </p:nvPr>
        </p:nvSpPr>
        <p:spPr>
          <a:xfrm>
            <a:off x="2640597" y="5022249"/>
            <a:ext cx="3836404" cy="28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sldNum" idx="12"/>
          </p:nvPr>
        </p:nvSpPr>
        <p:spPr>
          <a:xfrm>
            <a:off x="8204396" y="5100637"/>
            <a:ext cx="733864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1" y="0"/>
            <a:ext cx="9143999" cy="404415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685800" y="2642730"/>
            <a:ext cx="8077200" cy="1317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45700" bIns="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700"/>
              <a:buFont typeface="Corbel"/>
              <a:buNone/>
              <a:defRPr sz="47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685800" y="1440180"/>
            <a:ext cx="8077200" cy="1180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0" rIns="45700" bIns="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SzPts val="252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457200" y="5100637"/>
            <a:ext cx="2133600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ftr" idx="11"/>
          </p:nvPr>
        </p:nvSpPr>
        <p:spPr>
          <a:xfrm>
            <a:off x="2640597" y="5100637"/>
            <a:ext cx="5507719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8204396" y="5100637"/>
            <a:ext cx="733864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0" y="4038563"/>
            <a:ext cx="9144000" cy="36005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457200" y="120015"/>
            <a:ext cx="8229600" cy="985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457200" y="5100637"/>
            <a:ext cx="2133600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2640597" y="5100637"/>
            <a:ext cx="5507719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204396" y="5100637"/>
            <a:ext cx="733864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457200" y="122415"/>
            <a:ext cx="8229600" cy="98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457200" y="1397963"/>
            <a:ext cx="8229600" cy="3642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20040" algn="l">
              <a:spcBef>
                <a:spcPts val="0"/>
              </a:spcBef>
              <a:spcAft>
                <a:spcPts val="0"/>
              </a:spcAft>
              <a:buSzPts val="1440"/>
              <a:buChar char="◼"/>
              <a:defRPr/>
            </a:lvl1pPr>
            <a:lvl2pPr marL="914400" lvl="1" indent="-331469" algn="l">
              <a:spcBef>
                <a:spcPts val="36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5100637"/>
            <a:ext cx="2133600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2640597" y="5100637"/>
            <a:ext cx="5507719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204396" y="5100637"/>
            <a:ext cx="733864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>
            <a:off x="0" y="1"/>
            <a:ext cx="9144000" cy="204948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8" name="Google Shape;38;p6"/>
          <p:cNvSpPr/>
          <p:nvPr/>
        </p:nvSpPr>
        <p:spPr>
          <a:xfrm>
            <a:off x="0" y="2049484"/>
            <a:ext cx="9144000" cy="36005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49808" y="93612"/>
            <a:ext cx="8013192" cy="1288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700"/>
              <a:buFont typeface="Corbel"/>
              <a:buNone/>
              <a:defRPr sz="47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740664" y="1440180"/>
            <a:ext cx="8022336" cy="540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0" rIns="4570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FFFFFF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5100637"/>
            <a:ext cx="2133600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2640597" y="5100637"/>
            <a:ext cx="5507719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204396" y="5100637"/>
            <a:ext cx="733864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120015"/>
            <a:ext cx="8229600" cy="985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396975"/>
            <a:ext cx="4038600" cy="3641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t" anchorCtr="0">
            <a:normAutofit/>
          </a:bodyPr>
          <a:lstStyle>
            <a:lvl1pPr marL="457200" lvl="0" indent="-370840" algn="l">
              <a:spcBef>
                <a:spcPts val="0"/>
              </a:spcBef>
              <a:spcAft>
                <a:spcPts val="0"/>
              </a:spcAft>
              <a:buSzPts val="2240"/>
              <a:buChar char="◼"/>
              <a:defRPr sz="2800"/>
            </a:lvl1pPr>
            <a:lvl2pPr marL="914400" lvl="1" indent="-365760" algn="l">
              <a:spcBef>
                <a:spcPts val="480"/>
              </a:spcBef>
              <a:spcAft>
                <a:spcPts val="0"/>
              </a:spcAft>
              <a:buSzPts val="2160"/>
              <a:buChar char="▪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🢝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648200" y="1396975"/>
            <a:ext cx="4038600" cy="3641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70840" algn="l">
              <a:spcBef>
                <a:spcPts val="0"/>
              </a:spcBef>
              <a:spcAft>
                <a:spcPts val="0"/>
              </a:spcAft>
              <a:buSzPts val="2240"/>
              <a:buChar char="◼"/>
              <a:defRPr sz="2800"/>
            </a:lvl1pPr>
            <a:lvl2pPr marL="914400" lvl="1" indent="-365760" algn="l">
              <a:spcBef>
                <a:spcPts val="480"/>
              </a:spcBef>
              <a:spcAft>
                <a:spcPts val="0"/>
              </a:spcAft>
              <a:buSzPts val="2160"/>
              <a:buChar char="▪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🢝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457200" y="5100637"/>
            <a:ext cx="2133600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ftr" idx="11"/>
          </p:nvPr>
        </p:nvSpPr>
        <p:spPr>
          <a:xfrm>
            <a:off x="2640597" y="5100637"/>
            <a:ext cx="5507719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8204396" y="5100637"/>
            <a:ext cx="733864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457200" y="120015"/>
            <a:ext cx="8229600" cy="985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457200" y="1337953"/>
            <a:ext cx="4040188" cy="563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91425" bIns="45700" anchor="ctr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840"/>
              <a:buNone/>
              <a:defRPr sz="2300" b="1" cap="none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2"/>
          </p:nvPr>
        </p:nvSpPr>
        <p:spPr>
          <a:xfrm>
            <a:off x="457200" y="1928991"/>
            <a:ext cx="4040188" cy="3111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50520" algn="l">
              <a:spcBef>
                <a:spcPts val="0"/>
              </a:spcBef>
              <a:spcAft>
                <a:spcPts val="0"/>
              </a:spcAft>
              <a:buSzPts val="1920"/>
              <a:buChar char="◼"/>
              <a:defRPr sz="2400"/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SzPts val="1600"/>
              <a:buChar char="🢝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3"/>
          </p:nvPr>
        </p:nvSpPr>
        <p:spPr>
          <a:xfrm>
            <a:off x="4645026" y="1337953"/>
            <a:ext cx="4041775" cy="563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91425" bIns="45700" anchor="ctr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840"/>
              <a:buNone/>
              <a:defRPr sz="2300" b="1" cap="none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4"/>
          </p:nvPr>
        </p:nvSpPr>
        <p:spPr>
          <a:xfrm>
            <a:off x="4645026" y="1928991"/>
            <a:ext cx="4041775" cy="3111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50520" algn="l">
              <a:spcBef>
                <a:spcPts val="0"/>
              </a:spcBef>
              <a:spcAft>
                <a:spcPts val="0"/>
              </a:spcAft>
              <a:buSzPts val="1920"/>
              <a:buChar char="◼"/>
              <a:defRPr sz="2400"/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SzPts val="1600"/>
              <a:buChar char="🢝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dt" idx="10"/>
          </p:nvPr>
        </p:nvSpPr>
        <p:spPr>
          <a:xfrm>
            <a:off x="457200" y="5100637"/>
            <a:ext cx="2133600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ftr" idx="11"/>
          </p:nvPr>
        </p:nvSpPr>
        <p:spPr>
          <a:xfrm>
            <a:off x="2640597" y="5100637"/>
            <a:ext cx="5507719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sldNum" idx="12"/>
          </p:nvPr>
        </p:nvSpPr>
        <p:spPr>
          <a:xfrm>
            <a:off x="8204396" y="5100637"/>
            <a:ext cx="733864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167838" y="120015"/>
            <a:ext cx="2523744" cy="77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50" tIns="45700" rIns="45700" bIns="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2000"/>
              <a:buFont typeface="Corbel"/>
              <a:buNone/>
              <a:defRPr sz="2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1"/>
          </p:nvPr>
        </p:nvSpPr>
        <p:spPr>
          <a:xfrm>
            <a:off x="3019378" y="1372718"/>
            <a:ext cx="5920641" cy="3590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91160" algn="l">
              <a:spcBef>
                <a:spcPts val="0"/>
              </a:spcBef>
              <a:spcAft>
                <a:spcPts val="0"/>
              </a:spcAft>
              <a:buSzPts val="2560"/>
              <a:buChar char="◼"/>
              <a:defRPr sz="3200"/>
            </a:lvl1pPr>
            <a:lvl2pPr marL="914400" lvl="1" indent="-388619" algn="l">
              <a:spcBef>
                <a:spcPts val="560"/>
              </a:spcBef>
              <a:spcAft>
                <a:spcPts val="0"/>
              </a:spcAft>
              <a:buSzPts val="2520"/>
              <a:buChar char="▪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SzPts val="2000"/>
              <a:buChar char="🢝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2"/>
          </p:nvPr>
        </p:nvSpPr>
        <p:spPr>
          <a:xfrm>
            <a:off x="167838" y="1362389"/>
            <a:ext cx="246888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108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dt" idx="10"/>
          </p:nvPr>
        </p:nvSpPr>
        <p:spPr>
          <a:xfrm>
            <a:off x="457200" y="5100637"/>
            <a:ext cx="2133600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ftr" idx="11"/>
          </p:nvPr>
        </p:nvSpPr>
        <p:spPr>
          <a:xfrm>
            <a:off x="2640597" y="5100637"/>
            <a:ext cx="5507719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8204396" y="5100637"/>
            <a:ext cx="733864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2855737" y="0"/>
            <a:ext cx="45720" cy="114494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8" name="Google Shape;68;p9"/>
          <p:cNvSpPr/>
          <p:nvPr/>
        </p:nvSpPr>
        <p:spPr>
          <a:xfrm>
            <a:off x="2855737" y="0"/>
            <a:ext cx="45720" cy="114494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164592" y="122415"/>
            <a:ext cx="2525150" cy="77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50" tIns="45700" rIns="45700" bIns="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2000"/>
              <a:buFont typeface="Corbel"/>
              <a:buNone/>
              <a:defRPr sz="2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>
            <a:spLocks noGrp="1"/>
          </p:cNvSpPr>
          <p:nvPr>
            <p:ph type="pic" idx="2"/>
          </p:nvPr>
        </p:nvSpPr>
        <p:spPr>
          <a:xfrm>
            <a:off x="2903806" y="1169286"/>
            <a:ext cx="6247397" cy="4231389"/>
          </a:xfrm>
          <a:prstGeom prst="rect">
            <a:avLst/>
          </a:prstGeom>
          <a:solidFill>
            <a:srgbClr val="4E5669"/>
          </a:solidFill>
          <a:ln>
            <a:noFill/>
          </a:ln>
        </p:spPr>
      </p:sp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>
          <a:xfrm>
            <a:off x="164592" y="1360970"/>
            <a:ext cx="246888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108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dt" idx="10"/>
          </p:nvPr>
        </p:nvSpPr>
        <p:spPr>
          <a:xfrm>
            <a:off x="164592" y="921715"/>
            <a:ext cx="2523744" cy="158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2855737" y="0"/>
            <a:ext cx="45720" cy="54006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5" name="Google Shape;75;p10"/>
          <p:cNvSpPr/>
          <p:nvPr/>
        </p:nvSpPr>
        <p:spPr>
          <a:xfrm>
            <a:off x="2855737" y="0"/>
            <a:ext cx="45720" cy="54006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6" name="Google Shape;76;p10"/>
          <p:cNvSpPr txBox="1">
            <a:spLocks noGrp="1"/>
          </p:cNvSpPr>
          <p:nvPr>
            <p:ph type="ftr" idx="11"/>
          </p:nvPr>
        </p:nvSpPr>
        <p:spPr>
          <a:xfrm>
            <a:off x="3035808" y="921715"/>
            <a:ext cx="5193792" cy="158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339328" y="921715"/>
            <a:ext cx="733864" cy="158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1130767"/>
            <a:ext cx="9144000" cy="36005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" name="Google Shape;7;p1"/>
          <p:cNvSpPr/>
          <p:nvPr/>
        </p:nvSpPr>
        <p:spPr>
          <a:xfrm>
            <a:off x="1" y="0"/>
            <a:ext cx="9143999" cy="11290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457200" y="120015"/>
            <a:ext cx="8229600" cy="985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  <a:defRPr sz="4500" b="1" i="0" u="none" strike="noStrike" cap="none">
                <a:solidFill>
                  <a:srgbClr val="FFC700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457200" y="1397963"/>
            <a:ext cx="8229600" cy="3642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marR="0" lvl="0" indent="-39116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◼"/>
              <a:defRPr sz="3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88619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520"/>
              <a:buFont typeface="Noto Sans Symbols"/>
              <a:buChar char="▪"/>
              <a:defRPr sz="2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Noto Sans Symbols"/>
              <a:buChar char="🢝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457200" y="5100637"/>
            <a:ext cx="2133600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2640597" y="5100637"/>
            <a:ext cx="5507719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204396" y="5100637"/>
            <a:ext cx="733864" cy="21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scikit-learn.org/stable/modules/cross_validation.html" TargetMode="External"/><Relationship Id="rId3" Type="http://schemas.openxmlformats.org/officeDocument/2006/relationships/hyperlink" Target="https://www.w3schools.com/css/css_z-index.asp" TargetMode="External"/><Relationship Id="rId7" Type="http://schemas.openxmlformats.org/officeDocument/2006/relationships/hyperlink" Target="https://flask.palletsprojects.com/en/2.2.x/quickstart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odewithharry.com/blogpost/css-cheatsheet" TargetMode="External"/><Relationship Id="rId5" Type="http://schemas.openxmlformats.org/officeDocument/2006/relationships/hyperlink" Target="https://www.w3schools.com/js/js_array_methods.asp" TargetMode="External"/><Relationship Id="rId4" Type="http://schemas.openxmlformats.org/officeDocument/2006/relationships/hyperlink" Target="https://www.w3schools.com/html/html_responsive.asp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redicthousingprices.jpeg"/>
          <p:cNvPicPr>
            <a:picLocks noChangeAspect="1"/>
          </p:cNvPicPr>
          <p:nvPr/>
        </p:nvPicPr>
        <p:blipFill>
          <a:blip r:embed="rId3">
            <a:clrChange>
              <a:clrFrom>
                <a:srgbClr val="353535">
                  <a:alpha val="26275"/>
                </a:srgbClr>
              </a:clrFrom>
              <a:clrTo>
                <a:srgbClr val="353535">
                  <a:alpha val="0"/>
                </a:srgbClr>
              </a:clrTo>
            </a:clrChange>
            <a:duotone>
              <a:prstClr val="black"/>
              <a:schemeClr val="accent4">
                <a:tint val="45000"/>
                <a:satMod val="400000"/>
              </a:schemeClr>
            </a:duotone>
            <a:lum bright="-40000"/>
          </a:blip>
          <a:stretch>
            <a:fillRect/>
          </a:stretch>
        </p:blipFill>
        <p:spPr>
          <a:xfrm>
            <a:off x="0" y="21666"/>
            <a:ext cx="9143999" cy="5379009"/>
          </a:xfrm>
          <a:prstGeom prst="rect">
            <a:avLst/>
          </a:prstGeom>
        </p:spPr>
      </p:pic>
      <p:sp>
        <p:nvSpPr>
          <p:cNvPr id="97" name="Google Shape;97;p13"/>
          <p:cNvSpPr/>
          <p:nvPr/>
        </p:nvSpPr>
        <p:spPr>
          <a:xfrm>
            <a:off x="4427984" y="3132385"/>
            <a:ext cx="18473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400" b="1" i="0" u="none" strike="noStrike" cap="none">
              <a:solidFill>
                <a:srgbClr val="42C6E9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98" name="Google Shape;98;p13" descr="Indian_Institute_of_Information_Technology,_Sonepat_log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12806" y="256032"/>
            <a:ext cx="1659347" cy="190824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1799540" y="2700338"/>
            <a:ext cx="5435194" cy="2215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 b="1" i="0" u="none" strike="noStrike" cap="none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Minor Project  Presentation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0" name="Google Shape;100;p13"/>
          <p:cNvSpPr/>
          <p:nvPr/>
        </p:nvSpPr>
        <p:spPr>
          <a:xfrm>
            <a:off x="323528" y="2250919"/>
            <a:ext cx="882047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Indian Institute of Information Technology, </a:t>
            </a:r>
            <a:r>
              <a:rPr lang="en-IN" sz="2800" b="1" dirty="0" err="1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Sonepat</a:t>
            </a:r>
            <a:endParaRPr sz="2800" b="1">
              <a:solidFill>
                <a:srgbClr val="FFE2A6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/>
        </p:nvSpPr>
        <p:spPr>
          <a:xfrm>
            <a:off x="0" y="396081"/>
            <a:ext cx="903649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 dirty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Other Software </a:t>
            </a:r>
            <a:r>
              <a:rPr lang="en-IN" sz="36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and Websites</a:t>
            </a:r>
            <a:endParaRPr/>
          </a:p>
        </p:txBody>
      </p:sp>
      <p:pic>
        <p:nvPicPr>
          <p:cNvPr id="151" name="Google Shape;151;p20" descr="image_vscode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4672" y="1486948"/>
            <a:ext cx="1518758" cy="1636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 descr="1_dZR-6mVLWHoQr7vBIU2-k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15354" y="1401452"/>
            <a:ext cx="2049904" cy="161240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/>
          <p:nvPr/>
        </p:nvSpPr>
        <p:spPr>
          <a:xfrm>
            <a:off x="0" y="2699309"/>
            <a:ext cx="9144000" cy="2390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solidFill>
                  <a:srgbClr val="7CE3FF"/>
                </a:solidFill>
                <a:latin typeface="Corbel"/>
                <a:ea typeface="Corbel"/>
                <a:cs typeface="Corbel"/>
                <a:sym typeface="Corbel"/>
              </a:rPr>
              <a:t>Some </a:t>
            </a:r>
            <a:r>
              <a:rPr lang="en-IN" sz="2800" b="1" dirty="0" err="1">
                <a:solidFill>
                  <a:srgbClr val="7CE3FF"/>
                </a:solidFill>
                <a:latin typeface="Corbel"/>
                <a:ea typeface="Corbel"/>
                <a:cs typeface="Corbel"/>
                <a:sym typeface="Corbel"/>
              </a:rPr>
              <a:t>Youtube</a:t>
            </a:r>
            <a:r>
              <a:rPr lang="en-IN" sz="2800" b="1" dirty="0">
                <a:solidFill>
                  <a:srgbClr val="7CE3FF"/>
                </a:solidFill>
                <a:latin typeface="Corbel"/>
                <a:ea typeface="Corbel"/>
                <a:cs typeface="Corbel"/>
                <a:sym typeface="Corbel"/>
              </a:rPr>
              <a:t> Channels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 err="1" smtClean="0">
                <a:solidFill>
                  <a:srgbClr val="7CE3FF"/>
                </a:solidFill>
                <a:latin typeface="Corbel"/>
                <a:ea typeface="Corbel"/>
                <a:cs typeface="Corbel"/>
                <a:sym typeface="Corbel"/>
              </a:rPr>
              <a:t>CodeWithHarry</a:t>
            </a:r>
            <a:r>
              <a:rPr lang="en-IN" sz="2800" b="1" dirty="0" smtClean="0">
                <a:solidFill>
                  <a:srgbClr val="7CE3FF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/>
          </a:p>
          <a:p>
            <a:pPr lvl="0" algn="ctr"/>
            <a:r>
              <a:rPr lang="en-US" sz="2800" b="1" dirty="0" err="1" smtClean="0">
                <a:solidFill>
                  <a:srgbClr val="7CE3FF"/>
                </a:solidFill>
                <a:latin typeface="Corbel"/>
                <a:ea typeface="Corbel"/>
                <a:cs typeface="Corbel"/>
                <a:sym typeface="Corbel"/>
              </a:rPr>
              <a:t>Krish</a:t>
            </a:r>
            <a:r>
              <a:rPr lang="en-US" sz="2800" b="1" dirty="0" smtClean="0">
                <a:solidFill>
                  <a:srgbClr val="7CE3FF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r>
              <a:rPr lang="en-US" sz="2800" b="1" dirty="0" err="1" smtClean="0">
                <a:solidFill>
                  <a:srgbClr val="7CE3FF"/>
                </a:solidFill>
                <a:latin typeface="Corbel"/>
                <a:ea typeface="Corbel"/>
                <a:cs typeface="Corbel"/>
                <a:sym typeface="Corbel"/>
              </a:rPr>
              <a:t>Naik</a:t>
            </a:r>
            <a:endParaRPr lang="en-IN" sz="2800" b="1" dirty="0" smtClean="0">
              <a:solidFill>
                <a:srgbClr val="7CE3FF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514350" marR="0" lvl="0" indent="-51435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 smtClean="0">
                <a:solidFill>
                  <a:srgbClr val="7CE3FF"/>
                </a:solidFill>
                <a:latin typeface="Corbel"/>
                <a:ea typeface="Corbel"/>
                <a:cs typeface="Corbel"/>
                <a:sym typeface="Corbel"/>
              </a:rPr>
              <a:t>5 Minute Engineering</a:t>
            </a: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/>
          <p:nvPr/>
        </p:nvSpPr>
        <p:spPr>
          <a:xfrm>
            <a:off x="2123728" y="0"/>
            <a:ext cx="453848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Data Analysis</a:t>
            </a:r>
            <a:endParaRPr sz="1200"/>
          </a:p>
        </p:txBody>
      </p:sp>
      <p:pic>
        <p:nvPicPr>
          <p:cNvPr id="3" name="Picture 2" descr="Screenshot (118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8173"/>
            <a:ext cx="9144000" cy="4803914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/>
          <p:nvPr/>
        </p:nvSpPr>
        <p:spPr>
          <a:xfrm>
            <a:off x="2123728" y="0"/>
            <a:ext cx="453848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Data Correlation</a:t>
            </a:r>
            <a:endParaRPr sz="1200"/>
          </a:p>
        </p:txBody>
      </p:sp>
      <p:pic>
        <p:nvPicPr>
          <p:cNvPr id="3" name="Picture 2" descr="Screenshot (119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6965"/>
            <a:ext cx="9144000" cy="4983710"/>
          </a:xfrm>
          <a:prstGeom prst="rect">
            <a:avLst/>
          </a:prstGeom>
        </p:spPr>
      </p:pic>
    </p:spTree>
  </p:cSld>
  <p:clrMapOvr>
    <a:masterClrMapping/>
  </p:clrMapOvr>
  <p:transition spd="med">
    <p:wedg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/>
          <p:nvPr/>
        </p:nvSpPr>
        <p:spPr>
          <a:xfrm>
            <a:off x="2843808" y="0"/>
            <a:ext cx="3456384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 smtClean="0">
                <a:solidFill>
                  <a:srgbClr val="FFE2A6"/>
                </a:solidFill>
                <a:latin typeface="Corbel"/>
                <a:sym typeface="Corbel"/>
              </a:rPr>
              <a:t>Home Page</a:t>
            </a:r>
            <a:endParaRPr sz="1200"/>
          </a:p>
        </p:txBody>
      </p:sp>
      <p:pic>
        <p:nvPicPr>
          <p:cNvPr id="3" name="Picture 2" descr="Screenshot (124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5826"/>
            <a:ext cx="9144000" cy="4964849"/>
          </a:xfrm>
          <a:prstGeom prst="rect">
            <a:avLst/>
          </a:prstGeom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673356" y="95098"/>
            <a:ext cx="14863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About Page</a:t>
            </a:r>
            <a:endParaRPr lang="en-IN" sz="2000" dirty="0"/>
          </a:p>
        </p:txBody>
      </p:sp>
      <p:pic>
        <p:nvPicPr>
          <p:cNvPr id="4" name="Picture 3" descr="Screenshot (126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6227"/>
            <a:ext cx="9144000" cy="482586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673356" y="117043"/>
            <a:ext cx="24994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Admin Login Page</a:t>
            </a:r>
            <a:endParaRPr lang="en-IN" sz="2000" dirty="0"/>
          </a:p>
        </p:txBody>
      </p:sp>
      <p:pic>
        <p:nvPicPr>
          <p:cNvPr id="4" name="Picture 3" descr="Screenshot (131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5488"/>
            <a:ext cx="9144000" cy="4925187"/>
          </a:xfrm>
          <a:prstGeom prst="rect">
            <a:avLst/>
          </a:prstGeom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940711" y="87782"/>
            <a:ext cx="275051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Admin Dashboard</a:t>
            </a:r>
            <a:endParaRPr lang="en-IN" sz="2000" dirty="0"/>
          </a:p>
        </p:txBody>
      </p:sp>
      <p:pic>
        <p:nvPicPr>
          <p:cNvPr id="4" name="Picture 3" descr="Screenshot (132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2063"/>
            <a:ext cx="9144000" cy="4888611"/>
          </a:xfrm>
          <a:prstGeom prst="rect">
            <a:avLst/>
          </a:prstGeom>
        </p:spPr>
      </p:pic>
    </p:spTree>
  </p:cSld>
  <p:clrMapOvr>
    <a:masterClrMapping/>
  </p:clrMapOvr>
  <p:transition spd="med">
    <p:wedg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991918" y="95098"/>
            <a:ext cx="27493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House</a:t>
            </a:r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 Prediction Page</a:t>
            </a:r>
            <a:endParaRPr lang="en-IN" sz="2000" dirty="0"/>
          </a:p>
        </p:txBody>
      </p:sp>
      <p:pic>
        <p:nvPicPr>
          <p:cNvPr id="4" name="Picture 3" descr="Screenshot (135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2063"/>
            <a:ext cx="9144000" cy="4760023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962656" y="87782"/>
            <a:ext cx="32552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Prediction Result Page</a:t>
            </a:r>
            <a:endParaRPr lang="en-IN" sz="2000" dirty="0"/>
          </a:p>
        </p:txBody>
      </p:sp>
      <p:pic>
        <p:nvPicPr>
          <p:cNvPr id="4" name="Picture 3" descr="Screenshot (115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4749"/>
            <a:ext cx="9144000" cy="4895926"/>
          </a:xfrm>
          <a:prstGeom prst="rect">
            <a:avLst/>
          </a:prstGeom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/>
          <p:nvPr/>
        </p:nvSpPr>
        <p:spPr>
          <a:xfrm>
            <a:off x="1811693" y="0"/>
            <a:ext cx="558229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Predicted Value Analysis Page</a:t>
            </a:r>
            <a:endParaRPr sz="1200"/>
          </a:p>
        </p:txBody>
      </p:sp>
      <p:pic>
        <p:nvPicPr>
          <p:cNvPr id="3" name="Picture 2" descr="Screenshot (136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6227"/>
            <a:ext cx="9144000" cy="4825860"/>
          </a:xfrm>
          <a:prstGeom prst="rect">
            <a:avLst/>
          </a:prstGeom>
        </p:spPr>
      </p:pic>
    </p:spTree>
  </p:cSld>
  <p:clrMapOvr>
    <a:masterClrMapping/>
  </p:clrMapOvr>
  <p:transition spd="med">
    <p:wedg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ouse-price-497112-KhCJQICS.jpg"/>
          <p:cNvPicPr>
            <a:picLocks noChangeAspect="1"/>
          </p:cNvPicPr>
          <p:nvPr/>
        </p:nvPicPr>
        <p:blipFill>
          <a:blip r:embed="rId3">
            <a:lum bright="-70000" contrast="-46000"/>
          </a:blip>
          <a:stretch>
            <a:fillRect/>
          </a:stretch>
        </p:blipFill>
        <p:spPr>
          <a:xfrm>
            <a:off x="0" y="0"/>
            <a:ext cx="9144000" cy="5400675"/>
          </a:xfrm>
          <a:prstGeom prst="rect">
            <a:avLst/>
          </a:prstGeom>
        </p:spPr>
      </p:pic>
      <p:sp>
        <p:nvSpPr>
          <p:cNvPr id="105" name="Google Shape;105;p14"/>
          <p:cNvSpPr txBox="1">
            <a:spLocks noGrp="1"/>
          </p:cNvSpPr>
          <p:nvPr>
            <p:ph type="ctrTitle"/>
          </p:nvPr>
        </p:nvSpPr>
        <p:spPr>
          <a:xfrm>
            <a:off x="0" y="396081"/>
            <a:ext cx="9144000" cy="327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45700" bIns="0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E2A6"/>
              </a:buClr>
              <a:buSzPct val="100000"/>
              <a:buFont typeface="Corbel"/>
              <a:buNone/>
            </a:pPr>
            <a:r>
              <a:rPr lang="en-IN" sz="5600" dirty="0">
                <a:solidFill>
                  <a:srgbClr val="FFE2A6"/>
                </a:solidFill>
              </a:rPr>
              <a:t>   </a:t>
            </a:r>
            <a:r>
              <a:rPr lang="en-IN" sz="5600" u="sng" dirty="0">
                <a:solidFill>
                  <a:srgbClr val="FFE2A6"/>
                </a:solidFill>
              </a:rPr>
              <a:t>PRESENTATION  </a:t>
            </a:r>
            <a:br>
              <a:rPr lang="en-IN" sz="5600" u="sng" dirty="0">
                <a:solidFill>
                  <a:srgbClr val="FFE2A6"/>
                </a:solidFill>
              </a:rPr>
            </a:br>
            <a:r>
              <a:rPr lang="en-IN" sz="5600" dirty="0">
                <a:solidFill>
                  <a:srgbClr val="FFE2A6"/>
                </a:solidFill>
              </a:rPr>
              <a:t> </a:t>
            </a:r>
            <a:r>
              <a:rPr lang="en-IN" sz="4900" dirty="0">
                <a:solidFill>
                  <a:srgbClr val="FFE2A6"/>
                </a:solidFill>
              </a:rPr>
              <a:t>ON</a:t>
            </a:r>
            <a:r>
              <a:rPr lang="en-IN" dirty="0">
                <a:solidFill>
                  <a:srgbClr val="FFE2A6"/>
                </a:solidFill>
              </a:rPr>
              <a:t/>
            </a:r>
            <a:br>
              <a:rPr lang="en-IN" dirty="0">
                <a:solidFill>
                  <a:srgbClr val="FFE2A6"/>
                </a:solidFill>
              </a:rPr>
            </a:br>
            <a:r>
              <a:rPr lang="en-IN" dirty="0">
                <a:solidFill>
                  <a:srgbClr val="FFE2A6"/>
                </a:solidFill>
              </a:rPr>
              <a:t>  </a:t>
            </a:r>
            <a:r>
              <a:rPr lang="en-IN" dirty="0" smtClean="0">
                <a:solidFill>
                  <a:srgbClr val="FFE2A6"/>
                </a:solidFill>
              </a:rPr>
              <a:t>JAUNPUR Real Estates</a:t>
            </a:r>
            <a:r>
              <a:rPr lang="en-IN" dirty="0">
                <a:solidFill>
                  <a:srgbClr val="FFE2A6"/>
                </a:solidFill>
              </a:rPr>
              <a:t/>
            </a:r>
            <a:br>
              <a:rPr lang="en-IN" dirty="0">
                <a:solidFill>
                  <a:srgbClr val="FFE2A6"/>
                </a:solidFill>
              </a:rPr>
            </a:br>
            <a:r>
              <a:rPr lang="en-IN" dirty="0" smtClean="0">
                <a:solidFill>
                  <a:srgbClr val="FFE2A6"/>
                </a:solidFill>
              </a:rPr>
              <a:t>Machine Learning Project</a:t>
            </a:r>
            <a:r>
              <a:rPr lang="en-IN" dirty="0">
                <a:solidFill>
                  <a:srgbClr val="7CE3FF"/>
                </a:solidFill>
              </a:rPr>
              <a:t/>
            </a:r>
            <a:br>
              <a:rPr lang="en-IN" dirty="0">
                <a:solidFill>
                  <a:srgbClr val="7CE3FF"/>
                </a:solidFill>
              </a:rPr>
            </a:br>
            <a:endParaRPr>
              <a:solidFill>
                <a:srgbClr val="7CE3FF"/>
              </a:solidFill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5292080" y="3995337"/>
            <a:ext cx="3851920" cy="916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900" tIns="42450" rIns="84900" bIns="424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PRESENTED BY: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AMAR NATH PRAJAPATI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12011051_CSE</a:t>
            </a:r>
            <a:endParaRPr/>
          </a:p>
        </p:txBody>
      </p:sp>
      <p:sp>
        <p:nvSpPr>
          <p:cNvPr id="107" name="Google Shape;107;p14"/>
          <p:cNvSpPr txBox="1"/>
          <p:nvPr/>
        </p:nvSpPr>
        <p:spPr>
          <a:xfrm>
            <a:off x="124363" y="3991505"/>
            <a:ext cx="5113320" cy="1409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900" tIns="42450" rIns="84900" bIns="424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UNDER  GUIDEANCE OF :</a:t>
            </a:r>
            <a:endParaRPr sz="18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500" b="1" dirty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DR. </a:t>
            </a:r>
            <a:r>
              <a:rPr lang="en-IN" sz="15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BHOOPESH BHATI </a:t>
            </a:r>
            <a:r>
              <a:rPr lang="en-IN" sz="1500" b="1" dirty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&amp; </a:t>
            </a:r>
            <a:endParaRPr lang="en-IN" sz="1500" b="1" dirty="0" smtClean="0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5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MR</a:t>
            </a:r>
            <a:r>
              <a:rPr lang="en-IN" sz="1500" b="1" dirty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IN" sz="15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ROHIT PRATAP SINGH</a:t>
            </a:r>
            <a:endParaRPr sz="15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 smtClean="0">
                <a:solidFill>
                  <a:srgbClr val="7CE3FF"/>
                </a:solidFill>
              </a:rPr>
              <a:t>(Assistant Professor , </a:t>
            </a:r>
            <a:r>
              <a:rPr lang="en-IN" sz="12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IIIT </a:t>
            </a:r>
            <a:r>
              <a:rPr lang="en-IN" sz="1200" b="1" dirty="0" err="1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Sonipat</a:t>
            </a:r>
            <a:r>
              <a:rPr lang="en-IN" sz="12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2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/>
          <p:nvPr/>
        </p:nvSpPr>
        <p:spPr>
          <a:xfrm>
            <a:off x="3351364" y="108049"/>
            <a:ext cx="246413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Contact Page</a:t>
            </a:r>
            <a:endParaRPr sz="1200"/>
          </a:p>
        </p:txBody>
      </p:sp>
      <p:pic>
        <p:nvPicPr>
          <p:cNvPr id="3" name="Picture 2" descr="Screenshot (130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0117"/>
            <a:ext cx="9144000" cy="4820718"/>
          </a:xfrm>
          <a:prstGeom prst="rect">
            <a:avLst/>
          </a:prstGeom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96896" y="0"/>
            <a:ext cx="37673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Customer Contact Page </a:t>
            </a:r>
            <a:endParaRPr lang="en-IN" sz="2000" dirty="0"/>
          </a:p>
        </p:txBody>
      </p:sp>
      <p:pic>
        <p:nvPicPr>
          <p:cNvPr id="4" name="Picture 3" descr="Screenshot (133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6499"/>
            <a:ext cx="9144000" cy="5064176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/>
          <p:nvPr/>
        </p:nvSpPr>
        <p:spPr>
          <a:xfrm>
            <a:off x="1619672" y="108049"/>
            <a:ext cx="555735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Service Page</a:t>
            </a:r>
            <a:endParaRPr sz="1200"/>
          </a:p>
        </p:txBody>
      </p:sp>
      <p:pic>
        <p:nvPicPr>
          <p:cNvPr id="3" name="Picture 2" descr="Screenshot (128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2803"/>
            <a:ext cx="9144000" cy="4789284"/>
          </a:xfrm>
          <a:prstGeom prst="rect">
            <a:avLst/>
          </a:prstGeom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673356" y="95098"/>
            <a:ext cx="17972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IN" sz="2000" b="1" dirty="0" smtClean="0">
                <a:solidFill>
                  <a:srgbClr val="FFE2A6"/>
                </a:solidFill>
                <a:latin typeface="Corbel"/>
                <a:sym typeface="Corbel"/>
              </a:rPr>
              <a:t>Database</a:t>
            </a:r>
            <a:endParaRPr lang="en-IN" dirty="0"/>
          </a:p>
        </p:txBody>
      </p:sp>
      <p:pic>
        <p:nvPicPr>
          <p:cNvPr id="4" name="Picture 3" descr="Screenshot (122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8173"/>
            <a:ext cx="9144000" cy="4932502"/>
          </a:xfrm>
          <a:prstGeom prst="rect">
            <a:avLst/>
          </a:prstGeom>
        </p:spPr>
      </p:pic>
    </p:spTree>
  </p:cSld>
  <p:clrMapOvr>
    <a:masterClrMapping/>
  </p:clrMapOvr>
  <p:transition spd="med">
    <p:wedg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457200" y="122415"/>
            <a:ext cx="8229600" cy="98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lang="en-IN"/>
              <a:t>References</a:t>
            </a:r>
            <a:endParaRPr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457200" y="1332185"/>
            <a:ext cx="8686800" cy="3708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 fontScale="85000" lnSpcReduction="20000"/>
          </a:bodyPr>
          <a:lstStyle/>
          <a:p>
            <a:pPr marL="461772" lvl="0" indent="-342900" algn="l" rtl="0">
              <a:spcBef>
                <a:spcPts val="0"/>
              </a:spcBef>
              <a:spcAft>
                <a:spcPts val="0"/>
              </a:spcAft>
              <a:buSzPts val="1360"/>
              <a:buNone/>
            </a:pPr>
            <a:r>
              <a:rPr lang="en-IN" sz="1700" dirty="0" smtClean="0"/>
              <a:t>1. w3schools</a:t>
            </a:r>
            <a:r>
              <a:rPr lang="en-IN" sz="1700" dirty="0"/>
              <a:t>. (</a:t>
            </a:r>
            <a:r>
              <a:rPr lang="en-IN" sz="1700" dirty="0" err="1"/>
              <a:t>n.d</a:t>
            </a:r>
            <a:r>
              <a:rPr lang="en-IN" sz="1700" dirty="0"/>
              <a:t>.). </a:t>
            </a:r>
            <a:r>
              <a:rPr lang="en-IN" sz="1700" i="1" dirty="0"/>
              <a:t>CSS Layout - The z-index Property</a:t>
            </a:r>
            <a:r>
              <a:rPr lang="en-IN" sz="1700" dirty="0"/>
              <a:t>. Retrieved </a:t>
            </a:r>
            <a:r>
              <a:rPr lang="en-IN" sz="1700" dirty="0" smtClean="0"/>
              <a:t>02 </a:t>
            </a:r>
            <a:r>
              <a:rPr lang="en-IN" sz="1700" dirty="0"/>
              <a:t>20, </a:t>
            </a:r>
            <a:r>
              <a:rPr lang="en-IN" sz="1700" dirty="0" smtClean="0"/>
              <a:t>2023, </a:t>
            </a:r>
            <a:r>
              <a:rPr lang="en-IN" sz="1700" dirty="0"/>
              <a:t>from CSS Tutorial: </a:t>
            </a:r>
            <a:r>
              <a:rPr lang="en-IN" sz="1700" u="sng" dirty="0">
                <a:solidFill>
                  <a:schemeClr val="hlink"/>
                </a:solidFill>
                <a:hlinkClick r:id="rId3"/>
              </a:rPr>
              <a:t>https://www.w3schools.com/css/css_z-index.asp</a:t>
            </a:r>
            <a:endParaRPr sz="1700" u="sng">
              <a:solidFill>
                <a:srgbClr val="00B0F0"/>
              </a:solidFill>
            </a:endParaRPr>
          </a:p>
          <a:p>
            <a:pPr marL="461772" lvl="0" indent="-256540" algn="l" rtl="0">
              <a:spcBef>
                <a:spcPts val="0"/>
              </a:spcBef>
              <a:spcAft>
                <a:spcPts val="0"/>
              </a:spcAft>
              <a:buSzPts val="1360"/>
              <a:buFont typeface="Corbel"/>
              <a:buNone/>
            </a:pPr>
            <a:endParaRPr sz="1700" u="sng">
              <a:solidFill>
                <a:srgbClr val="00B0F0"/>
              </a:solidFill>
            </a:endParaRPr>
          </a:p>
          <a:p>
            <a:pPr marL="461772" lvl="0" indent="-342900" algn="l" rtl="0">
              <a:spcBef>
                <a:spcPts val="0"/>
              </a:spcBef>
              <a:spcAft>
                <a:spcPts val="0"/>
              </a:spcAft>
              <a:buSzPts val="1360"/>
              <a:buNone/>
            </a:pPr>
            <a:r>
              <a:rPr lang="en-IN" sz="1700" dirty="0" smtClean="0"/>
              <a:t>2. W3schools</a:t>
            </a:r>
            <a:r>
              <a:rPr lang="en-IN" sz="1700" dirty="0"/>
              <a:t>. (</a:t>
            </a:r>
            <a:r>
              <a:rPr lang="en-IN" sz="1700" dirty="0" err="1"/>
              <a:t>n.d</a:t>
            </a:r>
            <a:r>
              <a:rPr lang="en-IN" sz="1700" dirty="0"/>
              <a:t>.). </a:t>
            </a:r>
            <a:r>
              <a:rPr lang="en-IN" sz="1700" i="1" dirty="0"/>
              <a:t>HTML Responsive Web Design</a:t>
            </a:r>
            <a:r>
              <a:rPr lang="en-IN" sz="1700" dirty="0"/>
              <a:t>. Retrieved </a:t>
            </a:r>
            <a:r>
              <a:rPr lang="en-IN" sz="1700" dirty="0" smtClean="0"/>
              <a:t>02 25</a:t>
            </a:r>
            <a:r>
              <a:rPr lang="en-IN" sz="1700" dirty="0"/>
              <a:t>, </a:t>
            </a:r>
            <a:r>
              <a:rPr lang="en-IN" sz="1700" dirty="0" smtClean="0"/>
              <a:t>2023, </a:t>
            </a:r>
            <a:r>
              <a:rPr lang="en-IN" sz="1700" dirty="0"/>
              <a:t>from HTML Tutorial: </a:t>
            </a:r>
            <a:r>
              <a:rPr lang="en-IN" sz="1700" u="sng" dirty="0">
                <a:solidFill>
                  <a:schemeClr val="hlink"/>
                </a:solidFill>
                <a:hlinkClick r:id="rId4"/>
              </a:rPr>
              <a:t>https://www.w3schools.com/html/html_responsive.asp</a:t>
            </a:r>
            <a:endParaRPr sz="1700" u="sng">
              <a:solidFill>
                <a:srgbClr val="00B0F0"/>
              </a:solidFill>
            </a:endParaRPr>
          </a:p>
          <a:p>
            <a:pPr marL="461772" lvl="0" indent="-256540" algn="l" rtl="0">
              <a:spcBef>
                <a:spcPts val="0"/>
              </a:spcBef>
              <a:spcAft>
                <a:spcPts val="0"/>
              </a:spcAft>
              <a:buSzPts val="1360"/>
              <a:buFont typeface="Corbel"/>
              <a:buNone/>
            </a:pPr>
            <a:endParaRPr sz="1700" u="sng">
              <a:solidFill>
                <a:srgbClr val="00B0F0"/>
              </a:solidFill>
            </a:endParaRPr>
          </a:p>
          <a:p>
            <a:pPr marL="461772" lvl="0" indent="-342900" algn="l" rtl="0">
              <a:spcBef>
                <a:spcPts val="0"/>
              </a:spcBef>
              <a:spcAft>
                <a:spcPts val="0"/>
              </a:spcAft>
              <a:buSzPts val="1360"/>
              <a:buNone/>
            </a:pPr>
            <a:r>
              <a:rPr lang="en-IN" sz="1700" dirty="0" smtClean="0"/>
              <a:t>3. w3schools</a:t>
            </a:r>
            <a:r>
              <a:rPr lang="en-IN" sz="1700" dirty="0"/>
              <a:t>. (</a:t>
            </a:r>
            <a:r>
              <a:rPr lang="en-IN" sz="1700" dirty="0" err="1"/>
              <a:t>n.d</a:t>
            </a:r>
            <a:r>
              <a:rPr lang="en-IN" sz="1700" dirty="0"/>
              <a:t>.). </a:t>
            </a:r>
            <a:r>
              <a:rPr lang="en-IN" sz="1700" i="1" dirty="0"/>
              <a:t>JavaScript Array Methods</a:t>
            </a:r>
            <a:r>
              <a:rPr lang="en-IN" sz="1700" dirty="0"/>
              <a:t>. Retrieved </a:t>
            </a:r>
            <a:r>
              <a:rPr lang="en-IN" sz="1700" dirty="0" smtClean="0"/>
              <a:t>3 </a:t>
            </a:r>
            <a:r>
              <a:rPr lang="en-IN" sz="1700" dirty="0"/>
              <a:t>05, </a:t>
            </a:r>
            <a:r>
              <a:rPr lang="en-IN" sz="1700" dirty="0" smtClean="0"/>
              <a:t>2023, </a:t>
            </a:r>
            <a:r>
              <a:rPr lang="en-IN" sz="1700" dirty="0"/>
              <a:t>from JavaScript Tutorial</a:t>
            </a:r>
            <a:r>
              <a:rPr lang="en-IN" sz="1700" u="sng" dirty="0">
                <a:solidFill>
                  <a:srgbClr val="00B0F0"/>
                </a:solidFill>
              </a:rPr>
              <a:t>: </a:t>
            </a:r>
            <a:r>
              <a:rPr lang="en-IN" sz="1700" u="sng" dirty="0">
                <a:solidFill>
                  <a:schemeClr val="hlink"/>
                </a:solidFill>
                <a:hlinkClick r:id="rId5"/>
              </a:rPr>
              <a:t>https://www.w3schools.com/js/js_array_methods.asp</a:t>
            </a:r>
            <a:endParaRPr sz="1700" u="sng">
              <a:solidFill>
                <a:srgbClr val="00B0F0"/>
              </a:solidFill>
            </a:endParaRPr>
          </a:p>
          <a:p>
            <a:pPr marL="461772" lvl="0" indent="-256540" algn="l" rtl="0">
              <a:spcBef>
                <a:spcPts val="0"/>
              </a:spcBef>
              <a:spcAft>
                <a:spcPts val="0"/>
              </a:spcAft>
              <a:buSzPts val="1360"/>
              <a:buFont typeface="Corbel"/>
              <a:buNone/>
            </a:pPr>
            <a:endParaRPr sz="1700" u="sng">
              <a:solidFill>
                <a:srgbClr val="00B0F0"/>
              </a:solidFill>
            </a:endParaRPr>
          </a:p>
          <a:p>
            <a:pPr marL="461772" lvl="0" indent="-342900" algn="l" rtl="0">
              <a:spcBef>
                <a:spcPts val="0"/>
              </a:spcBef>
              <a:spcAft>
                <a:spcPts val="0"/>
              </a:spcAft>
              <a:buSzPts val="1360"/>
              <a:buNone/>
            </a:pPr>
            <a:r>
              <a:rPr lang="en-IN" sz="1700" dirty="0" smtClean="0"/>
              <a:t>4. Khan</a:t>
            </a:r>
            <a:r>
              <a:rPr lang="en-IN" sz="1700" dirty="0"/>
              <a:t>, H. (2021, 12 19). </a:t>
            </a:r>
            <a:r>
              <a:rPr lang="en-IN" sz="1700" i="1" dirty="0"/>
              <a:t>CSS Cheat Sheet</a:t>
            </a:r>
            <a:r>
              <a:rPr lang="en-IN" sz="1700" dirty="0"/>
              <a:t>. Retrieved </a:t>
            </a:r>
            <a:r>
              <a:rPr lang="en-IN" sz="1700" dirty="0" smtClean="0"/>
              <a:t> 04 </a:t>
            </a:r>
            <a:r>
              <a:rPr lang="en-IN" sz="1700" dirty="0"/>
              <a:t>10, </a:t>
            </a:r>
            <a:r>
              <a:rPr lang="en-IN" sz="1700" dirty="0" smtClean="0"/>
              <a:t>2023, </a:t>
            </a:r>
            <a:r>
              <a:rPr lang="en-IN" sz="1700" dirty="0"/>
              <a:t>from </a:t>
            </a:r>
            <a:r>
              <a:rPr lang="en-IN" sz="1700" dirty="0" err="1"/>
              <a:t>codewithharry</a:t>
            </a:r>
            <a:r>
              <a:rPr lang="en-IN" sz="1700" dirty="0"/>
              <a:t>: </a:t>
            </a:r>
            <a:r>
              <a:rPr lang="en-IN" sz="1700" u="sng" dirty="0">
                <a:solidFill>
                  <a:schemeClr val="hlink"/>
                </a:solidFill>
                <a:hlinkClick r:id="rId6"/>
              </a:rPr>
              <a:t>https://</a:t>
            </a:r>
            <a:r>
              <a:rPr lang="en-IN" sz="1700" u="sng" dirty="0" smtClean="0">
                <a:solidFill>
                  <a:schemeClr val="hlink"/>
                </a:solidFill>
                <a:hlinkClick r:id="rId6"/>
              </a:rPr>
              <a:t>www.codewithharry.com/blogpost/css-cheatsheet</a:t>
            </a:r>
            <a:endParaRPr lang="en-IN" sz="1700" u="sng" dirty="0" smtClean="0">
              <a:solidFill>
                <a:schemeClr val="hlink"/>
              </a:solidFill>
            </a:endParaRPr>
          </a:p>
          <a:p>
            <a:pPr marL="461772" lvl="0" indent="-342900" algn="l" rtl="0">
              <a:spcBef>
                <a:spcPts val="0"/>
              </a:spcBef>
              <a:spcAft>
                <a:spcPts val="0"/>
              </a:spcAft>
              <a:buSzPts val="1360"/>
              <a:buNone/>
            </a:pPr>
            <a:endParaRPr lang="en-IN" sz="1700" u="sng" dirty="0" smtClean="0">
              <a:solidFill>
                <a:schemeClr val="hlink"/>
              </a:solidFill>
            </a:endParaRPr>
          </a:p>
          <a:p>
            <a:pPr marL="461772" lvl="0" indent="-342900">
              <a:buSzPts val="1360"/>
              <a:buNone/>
            </a:pPr>
            <a:r>
              <a:rPr lang="en-IN" sz="1700" dirty="0" smtClean="0"/>
              <a:t>5. Retrieved  04 10, 2023, from flask Documentation:</a:t>
            </a:r>
            <a:endParaRPr lang="en-IN" sz="1700" u="sng" dirty="0" smtClean="0">
              <a:solidFill>
                <a:schemeClr val="hlink"/>
              </a:solidFill>
            </a:endParaRPr>
          </a:p>
          <a:p>
            <a:pPr marL="461772" lvl="0" indent="-342900">
              <a:buSzPts val="1360"/>
              <a:buNone/>
            </a:pPr>
            <a:r>
              <a:rPr lang="en-IN" sz="1700" u="sng" dirty="0" smtClean="0">
                <a:solidFill>
                  <a:schemeClr val="hlink"/>
                </a:solidFill>
                <a:hlinkClick r:id="rId7"/>
              </a:rPr>
              <a:t>https://flask.palletsprojects.com/en/2.2.x/quickstart/</a:t>
            </a:r>
            <a:endParaRPr lang="en-IN" sz="1700" u="sng" dirty="0" smtClean="0">
              <a:solidFill>
                <a:schemeClr val="hlink"/>
              </a:solidFill>
            </a:endParaRPr>
          </a:p>
          <a:p>
            <a:pPr marL="461772" lvl="0" indent="-342900">
              <a:buSzPts val="1360"/>
              <a:buNone/>
            </a:pPr>
            <a:endParaRPr lang="en-IN" sz="1700" u="sng" dirty="0" smtClean="0">
              <a:solidFill>
                <a:schemeClr val="hlink"/>
              </a:solidFill>
            </a:endParaRPr>
          </a:p>
          <a:p>
            <a:pPr marL="461772" lvl="0" indent="-342900">
              <a:buSzPts val="1360"/>
              <a:buNone/>
            </a:pPr>
            <a:r>
              <a:rPr lang="en-IN" sz="1700" dirty="0" smtClean="0"/>
              <a:t>6. Retrieved  04 10, 2023, from </a:t>
            </a:r>
            <a:r>
              <a:rPr lang="en-IN" sz="1700" dirty="0" err="1" smtClean="0"/>
              <a:t>Scikit</a:t>
            </a:r>
            <a:r>
              <a:rPr lang="en-IN" sz="1700" dirty="0" smtClean="0"/>
              <a:t> learn </a:t>
            </a:r>
            <a:r>
              <a:rPr lang="en-IN" sz="1700" dirty="0" err="1" smtClean="0"/>
              <a:t>Documentaion</a:t>
            </a:r>
            <a:r>
              <a:rPr lang="en-IN" sz="1700" dirty="0" smtClean="0"/>
              <a:t>: </a:t>
            </a:r>
          </a:p>
          <a:p>
            <a:pPr marL="461772" lvl="0" indent="-342900">
              <a:buSzPts val="1360"/>
              <a:buNone/>
            </a:pPr>
            <a:r>
              <a:rPr lang="en-IN" sz="1700" u="sng" dirty="0" smtClean="0">
                <a:solidFill>
                  <a:schemeClr val="hlink"/>
                </a:solidFill>
                <a:hlinkClick r:id="rId8"/>
              </a:rPr>
              <a:t>https://scikit-learn.org/stable/modules/cross_validation.html</a:t>
            </a:r>
            <a:endParaRPr lang="en-IN" sz="1700" u="sng" dirty="0" smtClean="0">
              <a:solidFill>
                <a:schemeClr val="hlink"/>
              </a:solidFill>
            </a:endParaRPr>
          </a:p>
          <a:p>
            <a:pPr marL="461772" lvl="0" indent="-342900">
              <a:buSzPts val="1360"/>
              <a:buNone/>
            </a:pPr>
            <a:endParaRPr lang="en-IN" sz="1700" u="sng" dirty="0" smtClean="0">
              <a:solidFill>
                <a:schemeClr val="hlink"/>
              </a:solidFill>
            </a:endParaRPr>
          </a:p>
          <a:p>
            <a:pPr marL="461772" indent="-342900">
              <a:buSzPts val="1360"/>
              <a:buNone/>
            </a:pPr>
            <a:r>
              <a:rPr lang="en-IN" sz="1700" dirty="0" smtClean="0"/>
              <a:t>7. Retrieved  04 10, 2023, from </a:t>
            </a:r>
            <a:r>
              <a:rPr lang="en-IN" sz="1700" dirty="0" err="1" smtClean="0"/>
              <a:t>Scikit</a:t>
            </a:r>
            <a:r>
              <a:rPr lang="en-IN" sz="1700" dirty="0" smtClean="0"/>
              <a:t> learn </a:t>
            </a:r>
            <a:r>
              <a:rPr lang="en-IN" sz="1700" dirty="0" err="1" smtClean="0"/>
              <a:t>Documentaion</a:t>
            </a:r>
            <a:r>
              <a:rPr lang="en-IN" sz="1700" dirty="0" smtClean="0"/>
              <a:t>: </a:t>
            </a:r>
            <a:endParaRPr lang="en-IN" sz="1700" u="sng" dirty="0" smtClean="0">
              <a:solidFill>
                <a:schemeClr val="hlink"/>
              </a:solidFill>
            </a:endParaRPr>
          </a:p>
          <a:p>
            <a:pPr marL="461772" lvl="0" indent="-342900">
              <a:buSzPts val="1360"/>
              <a:buNone/>
            </a:pPr>
            <a:r>
              <a:rPr lang="en-IN" sz="1700" u="sng" dirty="0" smtClean="0">
                <a:solidFill>
                  <a:schemeClr val="hlink"/>
                </a:solidFill>
              </a:rPr>
              <a:t>https://scikit-learn.org/stable/modules/generated/sklearn.ensemble.RandomForestRegressor.html</a:t>
            </a:r>
          </a:p>
          <a:p>
            <a:pPr marL="461772" lvl="0" indent="-342900" algn="l" rtl="0">
              <a:spcBef>
                <a:spcPts val="0"/>
              </a:spcBef>
              <a:spcAft>
                <a:spcPts val="0"/>
              </a:spcAft>
              <a:buSzPts val="1360"/>
              <a:buNone/>
            </a:pPr>
            <a:endParaRPr sz="1700"/>
          </a:p>
          <a:p>
            <a:pPr marL="438912" lvl="0" indent="-21844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2000"/>
          </a:p>
          <a:p>
            <a:pPr marL="438912" lvl="0" indent="-19812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endParaRPr sz="2400" u="sng">
              <a:solidFill>
                <a:srgbClr val="00B0F0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4" descr="image_thankyou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49" y="0"/>
            <a:ext cx="9147073" cy="540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wedg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>
            <a:spLocks noGrp="1"/>
          </p:cNvSpPr>
          <p:nvPr>
            <p:ph type="title"/>
          </p:nvPr>
        </p:nvSpPr>
        <p:spPr>
          <a:xfrm>
            <a:off x="457200" y="120016"/>
            <a:ext cx="8229600" cy="636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E2A6"/>
              </a:buClr>
              <a:buSzPct val="100000"/>
              <a:buFont typeface="Corbel"/>
              <a:buNone/>
            </a:pPr>
            <a:r>
              <a:rPr lang="en-IN" dirty="0" err="1" smtClean="0">
                <a:solidFill>
                  <a:srgbClr val="FFE2A6"/>
                </a:solidFill>
              </a:rPr>
              <a:t>Jaunpur</a:t>
            </a:r>
            <a:r>
              <a:rPr lang="en-IN" dirty="0" smtClean="0">
                <a:solidFill>
                  <a:srgbClr val="FFE2A6"/>
                </a:solidFill>
              </a:rPr>
              <a:t> Real Estates</a:t>
            </a:r>
            <a:endParaRPr>
              <a:solidFill>
                <a:srgbClr val="FFE2A6"/>
              </a:solidFill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0" y="1044154"/>
            <a:ext cx="9144000" cy="4733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900" tIns="42450" rIns="84900" bIns="424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Aim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 pitchFamily="34" charset="0"/>
              <a:buChar char="•"/>
            </a:pPr>
            <a:endParaRPr sz="2400" b="1">
              <a:solidFill>
                <a:srgbClr val="FFE2A6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457200" indent="-457200">
              <a:buClr>
                <a:schemeClr val="accent2"/>
              </a:buClr>
              <a:buFont typeface="+mj-lt"/>
              <a:buAutoNum type="arabicPeriod"/>
            </a:pPr>
            <a:r>
              <a:rPr lang="en-IN" sz="24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To Develop a machine learning based house price predictor which can predic</a:t>
            </a:r>
            <a:r>
              <a:rPr lang="en-IN" sz="2400" b="1" dirty="0" smtClean="0">
                <a:solidFill>
                  <a:srgbClr val="7CE3FF"/>
                </a:solidFill>
              </a:rPr>
              <a:t>t house price as per data of house’s features</a:t>
            </a:r>
            <a:r>
              <a:rPr lang="en-IN" sz="24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457200" indent="-457200">
              <a:buClr>
                <a:schemeClr val="accent2"/>
              </a:buClr>
              <a:buFont typeface="+mj-lt"/>
              <a:buAutoNum type="arabicPeriod"/>
            </a:pPr>
            <a:endParaRPr lang="en-IN" sz="2400" b="1" dirty="0" smtClean="0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Clr>
                <a:schemeClr val="accent2"/>
              </a:buClr>
              <a:buFont typeface="+mj-lt"/>
              <a:buAutoNum type="arabicPeriod"/>
            </a:pPr>
            <a:r>
              <a:rPr lang="en-IN" sz="2400" b="1" dirty="0" smtClean="0">
                <a:solidFill>
                  <a:srgbClr val="7CE3FF"/>
                </a:solidFill>
              </a:rPr>
              <a:t>To Develop a website for a Hypothetical Company “JAUNPUR Real Estates” and integrate </a:t>
            </a:r>
            <a:r>
              <a:rPr lang="en-IN" sz="2400" b="1" dirty="0" smtClean="0">
                <a:solidFill>
                  <a:srgbClr val="7CE3FF"/>
                </a:solidFill>
              </a:rPr>
              <a:t>House Price </a:t>
            </a:r>
            <a:r>
              <a:rPr lang="en-IN" sz="2400" b="1" dirty="0" smtClean="0">
                <a:solidFill>
                  <a:srgbClr val="7CE3FF"/>
                </a:solidFill>
              </a:rPr>
              <a:t>Predictor with that so that revenue of company can be increased</a:t>
            </a:r>
            <a:endParaRPr lang="en-IN" sz="2400" b="1" dirty="0" smtClean="0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00B0F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457200" y="120015"/>
            <a:ext cx="8229600" cy="985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lang="en-IN"/>
              <a:t>Objective of The Project</a:t>
            </a:r>
            <a:endParaRPr/>
          </a:p>
        </p:txBody>
      </p:sp>
      <p:sp>
        <p:nvSpPr>
          <p:cNvPr id="119" name="Google Shape;119;p16"/>
          <p:cNvSpPr txBox="1"/>
          <p:nvPr/>
        </p:nvSpPr>
        <p:spPr>
          <a:xfrm>
            <a:off x="0" y="1188169"/>
            <a:ext cx="9144000" cy="378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127000" algn="just" rtl="0">
              <a:spcBef>
                <a:spcPts val="0"/>
              </a:spcBef>
              <a:spcAft>
                <a:spcPts val="0"/>
              </a:spcAft>
              <a:buClr>
                <a:srgbClr val="7CE3FF"/>
              </a:buClr>
              <a:buSzPts val="2000"/>
              <a:buFont typeface="Arial"/>
              <a:buChar char="•"/>
            </a:pPr>
            <a:endParaRPr lang="en-IN" sz="2000" b="1" dirty="0" smtClean="0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27000" algn="just" rtl="0">
              <a:spcBef>
                <a:spcPts val="0"/>
              </a:spcBef>
              <a:spcAft>
                <a:spcPts val="0"/>
              </a:spcAft>
              <a:buClr>
                <a:srgbClr val="7CE3FF"/>
              </a:buClr>
              <a:buSzPts val="2000"/>
              <a:buFont typeface="Arial"/>
              <a:buChar char="•"/>
            </a:pPr>
            <a:r>
              <a:rPr lang="en-IN" sz="20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To provide accurate prediction of house’ price on the basis of features of house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27000" algn="just" rtl="0">
              <a:spcBef>
                <a:spcPts val="0"/>
              </a:spcBef>
              <a:spcAft>
                <a:spcPts val="0"/>
              </a:spcAft>
              <a:buClr>
                <a:srgbClr val="7CE3FF"/>
              </a:buClr>
              <a:buSzPts val="2000"/>
              <a:buFont typeface="Arial"/>
              <a:buChar char="•"/>
            </a:pPr>
            <a:r>
              <a:rPr lang="en-IN" sz="20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To Handle any missing data with imputer techniques</a:t>
            </a:r>
          </a:p>
          <a:p>
            <a:pPr marL="0" marR="0" lvl="0" indent="-127000" algn="just" rtl="0">
              <a:spcBef>
                <a:spcPts val="0"/>
              </a:spcBef>
              <a:spcAft>
                <a:spcPts val="0"/>
              </a:spcAft>
              <a:buClr>
                <a:srgbClr val="7CE3FF"/>
              </a:buClr>
              <a:buSzPts val="2000"/>
              <a:buFont typeface="Arial"/>
              <a:buChar char="•"/>
            </a:pPr>
            <a:endParaRPr sz="20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27000" algn="just" rtl="0">
              <a:spcBef>
                <a:spcPts val="0"/>
              </a:spcBef>
              <a:spcAft>
                <a:spcPts val="0"/>
              </a:spcAft>
              <a:buClr>
                <a:srgbClr val="7CE3FF"/>
              </a:buClr>
              <a:buSzPts val="2000"/>
              <a:buFont typeface="Arial"/>
              <a:buChar char="•"/>
            </a:pPr>
            <a:r>
              <a:rPr lang="en-IN" sz="20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To Create a pipelin</a:t>
            </a:r>
            <a:r>
              <a:rPr lang="en-IN" sz="2000" b="1" dirty="0" smtClean="0">
                <a:solidFill>
                  <a:srgbClr val="7CE3FF"/>
                </a:solidFill>
              </a:rPr>
              <a:t>e for the data so that data will come in standard format automatically</a:t>
            </a:r>
            <a:r>
              <a:rPr lang="en-IN" sz="20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27000" algn="just" rtl="0">
              <a:spcBef>
                <a:spcPts val="0"/>
              </a:spcBef>
              <a:spcAft>
                <a:spcPts val="0"/>
              </a:spcAft>
              <a:buClr>
                <a:srgbClr val="7CE3FF"/>
              </a:buClr>
              <a:buSzPts val="2000"/>
              <a:buFont typeface="Arial"/>
              <a:buChar char="•"/>
            </a:pPr>
            <a:r>
              <a:rPr lang="en-IN" sz="20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To select a best predictor model according to features so that standard deviation should be low.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457200" y="120015"/>
            <a:ext cx="8229600" cy="985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lang="en-IN"/>
              <a:t>Objective of The Project</a:t>
            </a:r>
            <a:endParaRPr/>
          </a:p>
        </p:txBody>
      </p:sp>
      <p:sp>
        <p:nvSpPr>
          <p:cNvPr id="119" name="Google Shape;119;p16"/>
          <p:cNvSpPr txBox="1"/>
          <p:nvPr/>
        </p:nvSpPr>
        <p:spPr>
          <a:xfrm>
            <a:off x="0" y="1392994"/>
            <a:ext cx="9144000" cy="3431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127000" algn="just" rtl="0">
              <a:spcBef>
                <a:spcPts val="0"/>
              </a:spcBef>
              <a:spcAft>
                <a:spcPts val="0"/>
              </a:spcAft>
              <a:buClr>
                <a:srgbClr val="7CE3FF"/>
              </a:buClr>
              <a:buSzPts val="2000"/>
              <a:buFont typeface="Arial"/>
              <a:buChar char="•"/>
            </a:pPr>
            <a:r>
              <a:rPr lang="en-IN" sz="20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To Develop a website for company so that customer can easily connect with company 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27000" algn="just" rtl="0">
              <a:spcBef>
                <a:spcPts val="0"/>
              </a:spcBef>
              <a:spcAft>
                <a:spcPts val="0"/>
              </a:spcAft>
              <a:buClr>
                <a:srgbClr val="7CE3FF"/>
              </a:buClr>
              <a:buSzPts val="2000"/>
              <a:buFont typeface="Arial"/>
              <a:buChar char="•"/>
            </a:pPr>
            <a:r>
              <a:rPr lang="en-IN" sz="20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To Provide a dashboard so that owne</a:t>
            </a:r>
            <a:r>
              <a:rPr lang="en-IN" sz="2000" b="1" dirty="0" smtClean="0">
                <a:solidFill>
                  <a:srgbClr val="7CE3FF"/>
                </a:solidFill>
              </a:rPr>
              <a:t>r can see customer as well as prediction details</a:t>
            </a:r>
          </a:p>
          <a:p>
            <a:pPr marL="0" marR="0" lvl="0" indent="-127000" algn="just" rtl="0">
              <a:spcBef>
                <a:spcPts val="0"/>
              </a:spcBef>
              <a:spcAft>
                <a:spcPts val="0"/>
              </a:spcAft>
              <a:buClr>
                <a:srgbClr val="7CE3FF"/>
              </a:buClr>
              <a:buSzPts val="2000"/>
              <a:buFont typeface="Arial"/>
              <a:buChar char="•"/>
            </a:pPr>
            <a:endParaRPr sz="20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27000" algn="just" rtl="0">
              <a:spcBef>
                <a:spcPts val="0"/>
              </a:spcBef>
              <a:spcAft>
                <a:spcPts val="0"/>
              </a:spcAft>
              <a:buClr>
                <a:srgbClr val="7CE3FF"/>
              </a:buClr>
              <a:buSzPts val="2000"/>
              <a:buFont typeface="Arial"/>
              <a:buChar char="•"/>
            </a:pPr>
            <a:r>
              <a:rPr lang="en-IN" sz="20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To Provide access of dashboard to only company owner 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27000" algn="just" rtl="0">
              <a:spcBef>
                <a:spcPts val="0"/>
              </a:spcBef>
              <a:spcAft>
                <a:spcPts val="0"/>
              </a:spcAft>
              <a:buClr>
                <a:srgbClr val="7CE3FF"/>
              </a:buClr>
              <a:buSzPts val="2000"/>
              <a:buFont typeface="Arial"/>
              <a:buChar char="•"/>
            </a:pPr>
            <a:r>
              <a:rPr lang="en-IN" sz="20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To Provide security of customer’s data who have submitted contact form successfully.</a:t>
            </a:r>
            <a:endParaRPr sz="20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  <p:transition spd="med">
    <p:wedg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457200" y="120015"/>
            <a:ext cx="8229600" cy="985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lang="en-IN"/>
              <a:t>About The Project</a:t>
            </a:r>
            <a:endParaRPr/>
          </a:p>
        </p:txBody>
      </p:sp>
      <p:sp>
        <p:nvSpPr>
          <p:cNvPr id="125" name="Google Shape;125;p17"/>
          <p:cNvSpPr txBox="1"/>
          <p:nvPr/>
        </p:nvSpPr>
        <p:spPr>
          <a:xfrm>
            <a:off x="0" y="1188169"/>
            <a:ext cx="9144000" cy="4970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Duration</a:t>
            </a:r>
            <a:endParaRPr sz="110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IN" sz="2000" b="1" dirty="0" smtClean="0">
                <a:solidFill>
                  <a:srgbClr val="FFFDFB"/>
                </a:solidFill>
                <a:latin typeface="Arial"/>
                <a:ea typeface="Arial"/>
                <a:cs typeface="Arial"/>
                <a:sym typeface="Arial"/>
              </a:rPr>
              <a:t>approx 3 month (Feb 2023 – Apr 2023)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Machine Learning Model</a:t>
            </a:r>
            <a:endParaRPr sz="110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solidFill>
                  <a:srgbClr val="FFFDFB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IN" sz="2000" b="1" dirty="0" smtClean="0">
                <a:solidFill>
                  <a:srgbClr val="FFFDFB"/>
                </a:solidFill>
                <a:latin typeface="Arial"/>
                <a:ea typeface="Arial"/>
                <a:cs typeface="Arial"/>
                <a:sym typeface="Arial"/>
              </a:rPr>
              <a:t>Random Fores</a:t>
            </a:r>
            <a:r>
              <a:rPr lang="en-IN" sz="2000" b="1" dirty="0" smtClean="0">
                <a:solidFill>
                  <a:srgbClr val="FFFDFB"/>
                </a:solidFill>
              </a:rPr>
              <a:t>t </a:t>
            </a:r>
            <a:r>
              <a:rPr lang="en-IN" sz="2000" b="1" dirty="0" err="1" smtClean="0">
                <a:solidFill>
                  <a:srgbClr val="FFFDFB"/>
                </a:solidFill>
              </a:rPr>
              <a:t>Regressor</a:t>
            </a:r>
            <a:endParaRPr lang="en-IN" sz="2000" b="1" dirty="0" smtClean="0">
              <a:solidFill>
                <a:srgbClr val="FFFDFB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 smtClean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Data Set</a:t>
            </a:r>
            <a:endParaRPr sz="110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solidFill>
                  <a:srgbClr val="7CE3FF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IN" sz="2000" b="1" dirty="0" smtClean="0">
                <a:solidFill>
                  <a:srgbClr val="FFFDFB"/>
                </a:solidFill>
                <a:latin typeface="Arial"/>
                <a:ea typeface="Arial"/>
                <a:cs typeface="Arial"/>
                <a:sym typeface="Arial"/>
              </a:rPr>
              <a:t>UCI ( University of California, Irvine) Housing Dataset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IN" sz="2000" b="1" dirty="0" smtClean="0">
              <a:solidFill>
                <a:srgbClr val="FFFDFB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/>
            <a:r>
              <a:rPr lang="en-IN" sz="2400" b="1" dirty="0" smtClean="0">
                <a:solidFill>
                  <a:srgbClr val="7CE3FF"/>
                </a:solidFill>
              </a:rPr>
              <a:t>Software Development Model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 smtClean="0">
                <a:solidFill>
                  <a:srgbClr val="FFFDFB"/>
                </a:solidFill>
                <a:latin typeface="Arial"/>
                <a:ea typeface="Arial"/>
                <a:cs typeface="Arial"/>
                <a:sym typeface="Arial"/>
              </a:rPr>
              <a:t>	Incremental Process Model integrated with Agile methodology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7CE3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/>
          <p:nvPr/>
        </p:nvSpPr>
        <p:spPr>
          <a:xfrm>
            <a:off x="2218517" y="324073"/>
            <a:ext cx="470519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Frontend Technologies</a:t>
            </a:r>
            <a:endParaRPr/>
          </a:p>
        </p:txBody>
      </p:sp>
      <p:pic>
        <p:nvPicPr>
          <p:cNvPr id="131" name="Google Shape;131;p18" descr="img_html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552" y="1745719"/>
            <a:ext cx="1368152" cy="1368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 descr="img_css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37289" y="1593244"/>
            <a:ext cx="1121383" cy="158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8" descr="img_javascript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04622" y="1774981"/>
            <a:ext cx="1152128" cy="1306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8" descr="bootstrap-5.jp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02935" y="3696107"/>
            <a:ext cx="2432270" cy="1368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8" descr="download.jp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154265" y="3496666"/>
            <a:ext cx="1334176" cy="1610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jinja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1474" y="3599078"/>
            <a:ext cx="2150637" cy="1489316"/>
          </a:xfrm>
          <a:prstGeom prst="rect">
            <a:avLst/>
          </a:prstGeom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/>
          <p:nvPr/>
        </p:nvSpPr>
        <p:spPr>
          <a:xfrm>
            <a:off x="2092761" y="324073"/>
            <a:ext cx="466890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 dirty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Backend  Technologies</a:t>
            </a:r>
            <a:endParaRPr/>
          </a:p>
        </p:txBody>
      </p:sp>
      <p:pic>
        <p:nvPicPr>
          <p:cNvPr id="141" name="Google Shape;141;p19" descr="unnamed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9573" y="1514246"/>
            <a:ext cx="1665611" cy="1583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9" descr="download (2)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7300" y="1514247"/>
            <a:ext cx="1813844" cy="152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9" descr="images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95736" y="3276401"/>
            <a:ext cx="1692226" cy="1692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 descr="xampp-tutorial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990562" y="3211708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flask-tutoria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63886" y="1455724"/>
            <a:ext cx="1588428" cy="1588428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/>
          <p:nvPr/>
        </p:nvSpPr>
        <p:spPr>
          <a:xfrm>
            <a:off x="2218517" y="324073"/>
            <a:ext cx="470519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 dirty="0" smtClean="0">
                <a:solidFill>
                  <a:srgbClr val="FFE2A6"/>
                </a:solidFill>
                <a:latin typeface="Corbel"/>
                <a:ea typeface="Corbel"/>
                <a:cs typeface="Corbel"/>
                <a:sym typeface="Corbel"/>
              </a:rPr>
              <a:t>Data Analytics Tools</a:t>
            </a:r>
            <a:endParaRPr/>
          </a:p>
        </p:txBody>
      </p:sp>
      <p:pic>
        <p:nvPicPr>
          <p:cNvPr id="10" name="Picture 9" descr="python_logo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69" y="1441095"/>
            <a:ext cx="1491384" cy="1006684"/>
          </a:xfrm>
          <a:prstGeom prst="rect">
            <a:avLst/>
          </a:prstGeom>
        </p:spPr>
      </p:pic>
      <p:pic>
        <p:nvPicPr>
          <p:cNvPr id="11" name="Picture 10" descr="105040771-43887300-5a88-11eb-9f01-bee100b9ef2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8025" y="1156830"/>
            <a:ext cx="2055571" cy="2055571"/>
          </a:xfrm>
          <a:prstGeom prst="rect">
            <a:avLst/>
          </a:prstGeom>
        </p:spPr>
      </p:pic>
      <p:pic>
        <p:nvPicPr>
          <p:cNvPr id="12" name="Picture 11" descr="image-27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7843" y="1212551"/>
            <a:ext cx="1580083" cy="1584377"/>
          </a:xfrm>
          <a:prstGeom prst="rect">
            <a:avLst/>
          </a:prstGeom>
        </p:spPr>
      </p:pic>
      <p:pic>
        <p:nvPicPr>
          <p:cNvPr id="6" name="Picture 5" descr="Microsoft_Excel_2013-2019_logo.sv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81" y="3147009"/>
            <a:ext cx="1734657" cy="1637132"/>
          </a:xfrm>
          <a:prstGeom prst="rect">
            <a:avLst/>
          </a:prstGeom>
        </p:spPr>
      </p:pic>
      <p:pic>
        <p:nvPicPr>
          <p:cNvPr id="7" name="Picture 6" descr="pandas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99485" y="3418030"/>
            <a:ext cx="2067459" cy="1292162"/>
          </a:xfrm>
          <a:prstGeom prst="rect">
            <a:avLst/>
          </a:prstGeom>
        </p:spPr>
      </p:pic>
      <p:pic>
        <p:nvPicPr>
          <p:cNvPr id="8" name="Picture 7" descr="downloa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92165" y="3390709"/>
            <a:ext cx="2202180" cy="1325880"/>
          </a:xfrm>
          <a:prstGeom prst="rect">
            <a:avLst/>
          </a:prstGeom>
        </p:spPr>
      </p:pic>
    </p:spTree>
  </p:cSld>
  <p:clrMapOvr>
    <a:masterClrMapping/>
  </p:clrMapOvr>
  <p:transition spd="slow">
    <p:wedg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dule">
  <a:themeElements>
    <a:clrScheme name="Module">
      <a:dk1>
        <a:srgbClr val="000000"/>
      </a:dk1>
      <a:lt1>
        <a:srgbClr val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417</Words>
  <PresentationFormat>Custom</PresentationFormat>
  <Paragraphs>86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Corbel</vt:lpstr>
      <vt:lpstr>Noto Sans Symbols</vt:lpstr>
      <vt:lpstr>Module</vt:lpstr>
      <vt:lpstr>Slide 1</vt:lpstr>
      <vt:lpstr>   PRESENTATION    ON   JAUNPUR Real Estates Machine Learning Project </vt:lpstr>
      <vt:lpstr>Jaunpur Real Estates</vt:lpstr>
      <vt:lpstr>Objective of The Project</vt:lpstr>
      <vt:lpstr>Objective of The Project</vt:lpstr>
      <vt:lpstr>About The Project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References</vt:lpstr>
      <vt:lpstr>Slide 25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Amar Nath Prajapati</cp:lastModifiedBy>
  <cp:revision>27</cp:revision>
  <dcterms:modified xsi:type="dcterms:W3CDTF">2023-04-25T12:25:13Z</dcterms:modified>
</cp:coreProperties>
</file>